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57" r:id="rId4"/>
    <p:sldId id="270" r:id="rId5"/>
    <p:sldId id="272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1" r:id="rId15"/>
    <p:sldId id="267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5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2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5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ss</a:t>
            </a:r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6951" y="2110381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Pharmacy Store</a:t>
            </a:r>
            <a:endParaRPr lang="en-US" sz="6707" b="1" dirty="0"/>
          </a:p>
        </p:txBody>
      </p:sp>
      <p:sp>
        <p:nvSpPr>
          <p:cNvPr id="7" name="Text 2"/>
          <p:cNvSpPr/>
          <p:nvPr/>
        </p:nvSpPr>
        <p:spPr>
          <a:xfrm>
            <a:off x="1326951" y="414099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  <a:sym typeface="Wingdings" panose="05000000000000000000" pitchFamily="2" charset="2"/>
              </a:rPr>
              <a:t>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This presentation covers the technical components of a pharmacy store management system, including Java features, data structures, and database management systems.</a:t>
            </a:r>
            <a:endParaRPr lang="en-US" sz="19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32A62-6A79-F4D3-C981-26B2340E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16172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56" y="2739152"/>
            <a:ext cx="4891088" cy="27512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9599" y="674489"/>
            <a:ext cx="5951696" cy="743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58"/>
              </a:lnSpc>
              <a:buNone/>
            </a:pPr>
            <a:r>
              <a:rPr lang="en-US" sz="400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HashMap</a:t>
            </a:r>
            <a:r>
              <a:rPr lang="en-US" sz="4686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 and Map</a:t>
            </a:r>
            <a:endParaRPr lang="en-US" sz="4686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2"/>
          <p:cNvSpPr/>
          <p:nvPr/>
        </p:nvSpPr>
        <p:spPr>
          <a:xfrm>
            <a:off x="6319599" y="1775460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65225" y="2021086"/>
            <a:ext cx="2975848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HashMap Overview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565225" y="2535674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Stores in User, UserMap that type of operations Used In HashMap.</a:t>
            </a:r>
            <a:endParaRPr lang="en-US" sz="2000" dirty="0"/>
          </a:p>
        </p:txBody>
      </p:sp>
      <p:sp>
        <p:nvSpPr>
          <p:cNvPr id="10" name="Shape 5"/>
          <p:cNvSpPr/>
          <p:nvPr/>
        </p:nvSpPr>
        <p:spPr>
          <a:xfrm>
            <a:off x="6319599" y="3781306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65225" y="4026932"/>
            <a:ext cx="2975848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Map Interface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6565225" y="4541520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Provides a contract for key-value mappings, including implementations like HashMap, TreeMap, and LinkedHashMap.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6319599" y="5787152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65225" y="6032778"/>
            <a:ext cx="2975848" cy="37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29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Cases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565225" y="6547366"/>
            <a:ext cx="6986349" cy="762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9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Cache product details, manage pricing information, and store customer preferences.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1EBFF-99C3-6C81-8F20-7796AD4A6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29087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940"/>
            <a:ext cx="14630400" cy="83185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-88940"/>
            <a:ext cx="9233211" cy="831854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-88940"/>
            <a:ext cx="5486400" cy="85040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252664"/>
            <a:ext cx="5486400" cy="34669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Stack</a:t>
            </a:r>
            <a:endParaRPr lang="en-US" sz="340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Push</a:t>
            </a:r>
            <a:endParaRPr lang="en-US" sz="2340" dirty="0"/>
          </a:p>
        </p:txBody>
      </p:sp>
      <p:sp>
        <p:nvSpPr>
          <p:cNvPr id="9" name="Text 3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 elements to the top of the stack.</a:t>
            </a:r>
          </a:p>
          <a:p>
            <a:pPr marL="0" indent="0" algn="l">
              <a:lnSpc>
                <a:spcPts val="2177"/>
              </a:lnSpc>
              <a:buNone/>
            </a:pPr>
            <a:endParaRPr lang="en-US" sz="2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Pop</a:t>
            </a:r>
            <a:endParaRPr lang="en-US" sz="2400" dirty="0"/>
          </a:p>
        </p:txBody>
      </p:sp>
      <p:sp>
        <p:nvSpPr>
          <p:cNvPr id="12" name="Text 5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Remove and return the top element.</a:t>
            </a:r>
            <a:endParaRPr lang="en-US" sz="20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Peek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View the top element without removing it.</a:t>
            </a:r>
            <a:endParaRPr lang="en-US" sz="2000" dirty="0"/>
          </a:p>
        </p:txBody>
      </p:sp>
      <p:sp>
        <p:nvSpPr>
          <p:cNvPr id="17" name="Text 8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endParaRPr lang="en-US" sz="170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C1CFC-2964-04A4-0890-C439A4463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0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A91BF3E-6CE3-1741-E8A0-FED5BA97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1854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4EA7C845-F645-890D-A4D4-BF2A033723CB}"/>
              </a:ext>
            </a:extLst>
          </p:cNvPr>
          <p:cNvSpPr/>
          <p:nvPr/>
        </p:nvSpPr>
        <p:spPr>
          <a:xfrm>
            <a:off x="0" y="-41818"/>
            <a:ext cx="14630400" cy="8445037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0C1F-66CE-57D1-5F6D-43E6F8C174A4}"/>
              </a:ext>
            </a:extLst>
          </p:cNvPr>
          <p:cNvSpPr txBox="1"/>
          <p:nvPr/>
        </p:nvSpPr>
        <p:spPr>
          <a:xfrm>
            <a:off x="475600" y="388505"/>
            <a:ext cx="420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Merits</a:t>
            </a:r>
            <a:endParaRPr lang="en-IN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CF50DA-832C-5CD0-6E6B-C8387197AED1}"/>
              </a:ext>
            </a:extLst>
          </p:cNvPr>
          <p:cNvCxnSpPr/>
          <p:nvPr/>
        </p:nvCxnSpPr>
        <p:spPr>
          <a:xfrm>
            <a:off x="6623824" y="1583474"/>
            <a:ext cx="0" cy="59324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F4CBCB3-4FF0-C6D9-C236-E5672B3C8C6E}"/>
              </a:ext>
            </a:extLst>
          </p:cNvPr>
          <p:cNvSpPr/>
          <p:nvPr/>
        </p:nvSpPr>
        <p:spPr>
          <a:xfrm>
            <a:off x="6211230" y="1839951"/>
            <a:ext cx="825188" cy="747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86ADD5-3087-4462-6F8E-522A496C1D11}"/>
              </a:ext>
            </a:extLst>
          </p:cNvPr>
          <p:cNvCxnSpPr>
            <a:stCxn id="11" idx="2"/>
          </p:cNvCxnSpPr>
          <p:nvPr/>
        </p:nvCxnSpPr>
        <p:spPr>
          <a:xfrm flipH="1">
            <a:off x="5073805" y="2213517"/>
            <a:ext cx="1137425" cy="167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D5253-376E-CE62-98B4-627828E475BC}"/>
              </a:ext>
            </a:extLst>
          </p:cNvPr>
          <p:cNvSpPr txBox="1"/>
          <p:nvPr/>
        </p:nvSpPr>
        <p:spPr>
          <a:xfrm>
            <a:off x="1202589" y="2013906"/>
            <a:ext cx="392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Personalized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3C8E4-B234-1925-BD06-75549EAA2B7C}"/>
              </a:ext>
            </a:extLst>
          </p:cNvPr>
          <p:cNvSpPr txBox="1"/>
          <p:nvPr/>
        </p:nvSpPr>
        <p:spPr>
          <a:xfrm>
            <a:off x="2040673" y="2720898"/>
            <a:ext cx="3925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Our pharmacists provide attentive and personalized consultations to ensure your medication needs are met.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74AA36-B192-5050-C28B-D6C58B47B46F}"/>
              </a:ext>
            </a:extLst>
          </p:cNvPr>
          <p:cNvSpPr/>
          <p:nvPr/>
        </p:nvSpPr>
        <p:spPr>
          <a:xfrm>
            <a:off x="6211230" y="3741234"/>
            <a:ext cx="825188" cy="747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837B7A-7716-C6CC-BE9A-A67DF2E854AB}"/>
              </a:ext>
            </a:extLst>
          </p:cNvPr>
          <p:cNvCxnSpPr/>
          <p:nvPr/>
        </p:nvCxnSpPr>
        <p:spPr>
          <a:xfrm flipH="1">
            <a:off x="7025271" y="4056256"/>
            <a:ext cx="1137425" cy="167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4B40F-ABE0-41A9-7779-853F9C6A9AA7}"/>
              </a:ext>
            </a:extLst>
          </p:cNvPr>
          <p:cNvSpPr txBox="1"/>
          <p:nvPr/>
        </p:nvSpPr>
        <p:spPr>
          <a:xfrm>
            <a:off x="8382229" y="3825423"/>
            <a:ext cx="377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Convenient Location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B2F49C-7363-AE5D-6977-633475B007C6}"/>
              </a:ext>
            </a:extLst>
          </p:cNvPr>
          <p:cNvSpPr txBox="1"/>
          <p:nvPr/>
        </p:nvSpPr>
        <p:spPr>
          <a:xfrm>
            <a:off x="8382229" y="4287088"/>
            <a:ext cx="4533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We're conveniently located for easy access to our services and products.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62B276-EF24-03CA-CD05-292D0C3406E1}"/>
              </a:ext>
            </a:extLst>
          </p:cNvPr>
          <p:cNvSpPr/>
          <p:nvPr/>
        </p:nvSpPr>
        <p:spPr>
          <a:xfrm>
            <a:off x="6211230" y="5628578"/>
            <a:ext cx="825188" cy="747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9A408F-0E0C-CC7F-6A75-C4C1798D377B}"/>
              </a:ext>
            </a:extLst>
          </p:cNvPr>
          <p:cNvCxnSpPr/>
          <p:nvPr/>
        </p:nvCxnSpPr>
        <p:spPr>
          <a:xfrm flipH="1">
            <a:off x="5073805" y="6024633"/>
            <a:ext cx="1137425" cy="167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3CF29F-C030-68DD-8254-E139FF2E586A}"/>
              </a:ext>
            </a:extLst>
          </p:cNvPr>
          <p:cNvSpPr txBox="1"/>
          <p:nvPr/>
        </p:nvSpPr>
        <p:spPr>
          <a:xfrm>
            <a:off x="1510991" y="5810527"/>
            <a:ext cx="4081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Personalized Attention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71DE8-174B-2CF1-E98F-FD42A53D02CB}"/>
              </a:ext>
            </a:extLst>
          </p:cNvPr>
          <p:cNvSpPr txBox="1"/>
          <p:nvPr/>
        </p:nvSpPr>
        <p:spPr>
          <a:xfrm>
            <a:off x="2297150" y="6238363"/>
            <a:ext cx="3925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We strive to provide personalized care and attention to each customer, ensuring they receive the best possible service.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2B1FF5F-D74E-10F3-1C27-2BB7C037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0"/>
            <a:ext cx="3523785" cy="8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C54377-F2F4-1204-D407-EECD849C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6AEF57F3-CE40-395D-9914-629F76C4174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4E434-6D52-266A-0EF4-B00873506AE2}"/>
              </a:ext>
            </a:extLst>
          </p:cNvPr>
          <p:cNvSpPr txBox="1"/>
          <p:nvPr/>
        </p:nvSpPr>
        <p:spPr>
          <a:xfrm>
            <a:off x="475600" y="388505"/>
            <a:ext cx="420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Demerits</a:t>
            </a:r>
            <a:endParaRPr lang="en-IN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33899-711B-694C-1A93-11BDF3B15DB9}"/>
              </a:ext>
            </a:extLst>
          </p:cNvPr>
          <p:cNvSpPr txBox="1"/>
          <p:nvPr/>
        </p:nvSpPr>
        <p:spPr>
          <a:xfrm>
            <a:off x="1522789" y="1681494"/>
            <a:ext cx="6023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 Functionality Issues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2F1CE-C0F4-F634-A00E-B5E34BB4C710}"/>
              </a:ext>
            </a:extLst>
          </p:cNvPr>
          <p:cNvSpPr txBox="1"/>
          <p:nvPr/>
        </p:nvSpPr>
        <p:spPr>
          <a:xfrm>
            <a:off x="1938263" y="2686813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bg1"/>
                </a:solidFill>
              </a:rPr>
              <a:t>Our website may experience occasional technical glitches, causing interruptions to online services.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5BB2B-E368-ECF5-EAD9-59FEB58CEA1E}"/>
              </a:ext>
            </a:extLst>
          </p:cNvPr>
          <p:cNvSpPr txBox="1"/>
          <p:nvPr/>
        </p:nvSpPr>
        <p:spPr>
          <a:xfrm>
            <a:off x="8454674" y="1681494"/>
            <a:ext cx="5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Stock Availability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DA7C8-BE7C-6BFD-C211-1B0CB0164B47}"/>
              </a:ext>
            </a:extLst>
          </p:cNvPr>
          <p:cNvSpPr txBox="1"/>
          <p:nvPr/>
        </p:nvSpPr>
        <p:spPr>
          <a:xfrm>
            <a:off x="8815101" y="2686813"/>
            <a:ext cx="4866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bg1"/>
                </a:solidFill>
              </a:rPr>
              <a:t>Occasionally, certain medications may be temporarily out of stock due to supply chain issues or high demand.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D85499-3296-7598-74EF-D5A3BFB54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0"/>
            <a:ext cx="3523785" cy="8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DAE9983-7CBA-04F5-7733-1DCCAD5A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D89D5655-05CA-C6B0-0CE8-8F980DAB570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55DFB-10A0-BBB6-D61C-7BE87FD86167}"/>
              </a:ext>
            </a:extLst>
          </p:cNvPr>
          <p:cNvSpPr txBox="1"/>
          <p:nvPr/>
        </p:nvSpPr>
        <p:spPr>
          <a:xfrm>
            <a:off x="475600" y="388505"/>
            <a:ext cx="420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Future Scope</a:t>
            </a:r>
            <a:endParaRPr lang="en-IN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1196B3-5192-6034-2EC0-ADF571DFC5B7}"/>
              </a:ext>
            </a:extLst>
          </p:cNvPr>
          <p:cNvSpPr/>
          <p:nvPr/>
        </p:nvSpPr>
        <p:spPr>
          <a:xfrm>
            <a:off x="1070517" y="2464420"/>
            <a:ext cx="814039" cy="42374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CE416-8615-86A2-1862-3A699102BF4C}"/>
              </a:ext>
            </a:extLst>
          </p:cNvPr>
          <p:cNvSpPr txBox="1"/>
          <p:nvPr/>
        </p:nvSpPr>
        <p:spPr>
          <a:xfrm>
            <a:off x="2096429" y="2464419"/>
            <a:ext cx="385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dirty="0">
                <a:solidFill>
                  <a:schemeClr val="bg1"/>
                </a:solidFill>
                <a:effectLst/>
                <a:latin typeface="__Inter_36bd41"/>
              </a:rPr>
              <a:t>Integrating Online Ordering and Delivery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79703-367C-0634-976E-5DAC88F67BF7}"/>
              </a:ext>
            </a:extLst>
          </p:cNvPr>
          <p:cNvSpPr txBox="1"/>
          <p:nvPr/>
        </p:nvSpPr>
        <p:spPr>
          <a:xfrm>
            <a:off x="6854096" y="2279754"/>
            <a:ext cx="33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952321-51A7-E500-1A2D-FDB2BCDB939C}"/>
              </a:ext>
            </a:extLst>
          </p:cNvPr>
          <p:cNvSpPr/>
          <p:nvPr/>
        </p:nvSpPr>
        <p:spPr>
          <a:xfrm>
            <a:off x="1884556" y="3360530"/>
            <a:ext cx="4204008" cy="346401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__Inter_36bd41"/>
              </a:rPr>
              <a:t>the system only manages the inventory and sales of the pharmacy store. A future scope could be to integrate an online ordering system, where customers can place orders through a website or mobile app, and the system can automatically update the inventory and process the orders for delivery.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D4A989-37E9-0B69-95F2-920D420010B5}"/>
              </a:ext>
            </a:extLst>
          </p:cNvPr>
          <p:cNvSpPr/>
          <p:nvPr/>
        </p:nvSpPr>
        <p:spPr>
          <a:xfrm>
            <a:off x="7443438" y="2464420"/>
            <a:ext cx="814039" cy="42374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99707-BFDA-92C1-91DB-DA7CF0BDBC8F}"/>
              </a:ext>
            </a:extLst>
          </p:cNvPr>
          <p:cNvSpPr txBox="1"/>
          <p:nvPr/>
        </p:nvSpPr>
        <p:spPr>
          <a:xfrm>
            <a:off x="8522874" y="2464420"/>
            <a:ext cx="385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latin typeface="__Inter_36bd41"/>
              </a:rPr>
              <a:t>Predictive Analytics for Stock Management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EA57BF-730D-B078-A2AF-6F238C6CC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0"/>
            <a:ext cx="3523785" cy="85864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C7D9F5-B5D1-328E-98A9-8FADD9DD5691}"/>
              </a:ext>
            </a:extLst>
          </p:cNvPr>
          <p:cNvSpPr/>
          <p:nvPr/>
        </p:nvSpPr>
        <p:spPr>
          <a:xfrm>
            <a:off x="8504476" y="3360530"/>
            <a:ext cx="4204008" cy="346401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__Inter_36bd41"/>
              </a:rPr>
              <a:t>The system currently only updates the stock quantity when a sale is made or when new stock is added. A future scope could be to implement predictive analytics to forecast stock requirements based on historical sales data, seasonal trends, and other factors.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C900E-4946-6E7E-A805-574D5479C53F}"/>
              </a:ext>
            </a:extLst>
          </p:cNvPr>
          <p:cNvSpPr/>
          <p:nvPr/>
        </p:nvSpPr>
        <p:spPr>
          <a:xfrm>
            <a:off x="2467595" y="3050460"/>
            <a:ext cx="97001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75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AC3C0556-20C1-4609-A14A-C622C55961D2}"/>
              </a:ext>
            </a:extLst>
          </p:cNvPr>
          <p:cNvSpPr txBox="1">
            <a:spLocks/>
          </p:cNvSpPr>
          <p:nvPr/>
        </p:nvSpPr>
        <p:spPr>
          <a:xfrm>
            <a:off x="760099" y="153793"/>
            <a:ext cx="1917940" cy="400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Prepared By:-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BA2B1-6620-7AF7-6573-635903438EAA}"/>
              </a:ext>
            </a:extLst>
          </p:cNvPr>
          <p:cNvSpPr/>
          <p:nvPr/>
        </p:nvSpPr>
        <p:spPr>
          <a:xfrm>
            <a:off x="799237" y="989584"/>
            <a:ext cx="9722507" cy="1067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Student 1 Name : ZINZUVADIYA KRISH KAMLESHBHAI(23002170210138)</a:t>
            </a:r>
          </a:p>
          <a:p>
            <a:r>
              <a:rPr lang="en-US" dirty="0">
                <a:solidFill>
                  <a:schemeClr val="tx1"/>
                </a:solidFill>
              </a:rPr>
              <a:t>Batch:  D6                                  Branch:     IT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6B37BB-31A0-FE26-B9DF-C340263E5870}"/>
              </a:ext>
            </a:extLst>
          </p:cNvPr>
          <p:cNvSpPr/>
          <p:nvPr/>
        </p:nvSpPr>
        <p:spPr>
          <a:xfrm>
            <a:off x="799236" y="2447753"/>
            <a:ext cx="9722507" cy="1067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Student 2 Name : PANCHAL SMIT PARESHBHAI(23002170210069)</a:t>
            </a:r>
          </a:p>
          <a:p>
            <a:r>
              <a:rPr lang="en-US" dirty="0">
                <a:solidFill>
                  <a:schemeClr val="tx1"/>
                </a:solidFill>
              </a:rPr>
              <a:t>Batch:  D6                                  Branch:     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EC47DF-29A8-1C89-77F9-6EC589944EE6}"/>
              </a:ext>
            </a:extLst>
          </p:cNvPr>
          <p:cNvSpPr/>
          <p:nvPr/>
        </p:nvSpPr>
        <p:spPr>
          <a:xfrm>
            <a:off x="799235" y="3905922"/>
            <a:ext cx="9722507" cy="1067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Student 3 Name : RUPAPARA MANTHAN HARESHBHAI(23002170110161)</a:t>
            </a:r>
          </a:p>
          <a:p>
            <a:r>
              <a:rPr lang="en-US" dirty="0">
                <a:solidFill>
                  <a:schemeClr val="tx1"/>
                </a:solidFill>
              </a:rPr>
              <a:t>Batch:  D6                                  Branch:     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5D67B-7CBD-49DD-7EF0-C3BE836AF2CE}"/>
              </a:ext>
            </a:extLst>
          </p:cNvPr>
          <p:cNvSpPr/>
          <p:nvPr/>
        </p:nvSpPr>
        <p:spPr>
          <a:xfrm>
            <a:off x="760102" y="5338676"/>
            <a:ext cx="9722507" cy="1067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Student 4 Name : PANARA KUNJ VIJAY (23002170110102)</a:t>
            </a:r>
          </a:p>
          <a:p>
            <a:r>
              <a:rPr lang="en-US" dirty="0">
                <a:solidFill>
                  <a:schemeClr val="tx1"/>
                </a:solidFill>
              </a:rPr>
              <a:t>Batch:  D6                                  Branch:     CE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5164FA-164A-A258-589A-A22C087CD7C3}"/>
              </a:ext>
            </a:extLst>
          </p:cNvPr>
          <p:cNvSpPr/>
          <p:nvPr/>
        </p:nvSpPr>
        <p:spPr>
          <a:xfrm>
            <a:off x="760102" y="6706200"/>
            <a:ext cx="9722507" cy="1067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Student 5 Name : SHETH RISHI PRATIKBHAI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(23002170110177)</a:t>
            </a:r>
          </a:p>
          <a:p>
            <a:r>
              <a:rPr lang="en-US" dirty="0">
                <a:solidFill>
                  <a:schemeClr val="tx1"/>
                </a:solidFill>
              </a:rPr>
              <a:t>Batch:  D6                                  Branch:     CE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CE11B-60C1-C973-9D5C-B972463D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283" y="0"/>
            <a:ext cx="3523785" cy="8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0921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Introduction</a:t>
            </a:r>
            <a:endParaRPr lang="en-US" sz="486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F0A0B6-AACF-E0C0-F9FF-86599523E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523785" cy="8586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93DB9-F812-977B-0522-CDC4F8573A10}"/>
              </a:ext>
            </a:extLst>
          </p:cNvPr>
          <p:cNvSpPr txBox="1"/>
          <p:nvPr/>
        </p:nvSpPr>
        <p:spPr>
          <a:xfrm>
            <a:off x="891733" y="2398284"/>
            <a:ext cx="62781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Our pharmacy has been serving the community for years. We're dedicated to providing high-quality medications and exceptional customer service.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sym typeface="Wingdings" panose="05000000000000000000" pitchFamily="2" charset="2"/>
              </a:rPr>
              <a:t>In Our code we have using the concept of java, data </a:t>
            </a:r>
            <a:r>
              <a:rPr lang="en-US" sz="2400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sym typeface="Wingdings" panose="05000000000000000000" pitchFamily="2" charset="2"/>
              </a:rPr>
              <a:t>s</a:t>
            </a:r>
            <a:r>
              <a:rPr lang="en-US" sz="2400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tructures, and use of dbms.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5F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ar" pitchFamily="34" charset="0"/>
              <a:ea typeface="Asar" pitchFamily="34" charset="-122"/>
              <a:cs typeface="Asar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</a:rPr>
              <a:t>insertion of medicine, update medicine and also delete medicine and all other and authentication of admin priority.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5AED27A-F070-9CB6-D25D-DBDCA668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FB7A90B-CF4F-3E56-0B21-C003CEEEB3F7}"/>
              </a:ext>
            </a:extLst>
          </p:cNvPr>
          <p:cNvSpPr/>
          <p:nvPr/>
        </p:nvSpPr>
        <p:spPr>
          <a:xfrm>
            <a:off x="-44584" y="0"/>
            <a:ext cx="14653208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4AB57-BDC5-708E-BE8C-F01A85979F3E}"/>
              </a:ext>
            </a:extLst>
          </p:cNvPr>
          <p:cNvSpPr txBox="1"/>
          <p:nvPr/>
        </p:nvSpPr>
        <p:spPr>
          <a:xfrm>
            <a:off x="579864" y="244887"/>
            <a:ext cx="396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endParaRPr lang="en-IN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48699DFB-5630-8F71-6399-4F206AD99DBC}"/>
              </a:ext>
            </a:extLst>
          </p:cNvPr>
          <p:cNvSpPr/>
          <p:nvPr/>
        </p:nvSpPr>
        <p:spPr>
          <a:xfrm>
            <a:off x="5589467" y="109858"/>
            <a:ext cx="1725733" cy="51318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S</a:t>
            </a:r>
            <a:r>
              <a:rPr lang="en-IN" dirty="0">
                <a:solidFill>
                  <a:schemeClr val="tx1"/>
                </a:solidFill>
                <a:latin typeface="Agency FB" panose="020B0503020202020204" pitchFamily="34" charset="0"/>
              </a:rPr>
              <a:t>TART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CE96DF-4132-2616-0E94-35EC2A2EC06B}"/>
              </a:ext>
            </a:extLst>
          </p:cNvPr>
          <p:cNvCxnSpPr>
            <a:cxnSpLocks/>
          </p:cNvCxnSpPr>
          <p:nvPr/>
        </p:nvCxnSpPr>
        <p:spPr>
          <a:xfrm>
            <a:off x="6452333" y="623042"/>
            <a:ext cx="0" cy="358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4F6CB9F-0897-157A-4CA2-80B8B4F4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754" y="981307"/>
            <a:ext cx="3673158" cy="16917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7E4D61-EBC7-6C71-37B0-80A7E48D7FC9}"/>
              </a:ext>
            </a:extLst>
          </p:cNvPr>
          <p:cNvCxnSpPr>
            <a:cxnSpLocks/>
          </p:cNvCxnSpPr>
          <p:nvPr/>
        </p:nvCxnSpPr>
        <p:spPr>
          <a:xfrm>
            <a:off x="6436693" y="2698696"/>
            <a:ext cx="3888" cy="332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Diamond 12">
            <a:extLst>
              <a:ext uri="{FF2B5EF4-FFF2-40B4-BE49-F238E27FC236}">
                <a16:creationId xmlns:a16="http://schemas.microsoft.com/office/drawing/2014/main" id="{EDCA7B8E-BD86-C175-12A1-55EEC53898FB}"/>
              </a:ext>
            </a:extLst>
          </p:cNvPr>
          <p:cNvSpPr/>
          <p:nvPr/>
        </p:nvSpPr>
        <p:spPr>
          <a:xfrm>
            <a:off x="6109683" y="3066865"/>
            <a:ext cx="654020" cy="792269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If 1</a:t>
            </a:r>
            <a:endParaRPr lang="en-I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89F627-9943-5713-CEF2-3208C7BE431E}"/>
              </a:ext>
            </a:extLst>
          </p:cNvPr>
          <p:cNvCxnSpPr/>
          <p:nvPr/>
        </p:nvCxnSpPr>
        <p:spPr>
          <a:xfrm flipV="1">
            <a:off x="3453775" y="3462999"/>
            <a:ext cx="2655908" cy="53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6E5351-166E-39EA-5C21-F2FD1CA09663}"/>
              </a:ext>
            </a:extLst>
          </p:cNvPr>
          <p:cNvCxnSpPr>
            <a:cxnSpLocks/>
          </p:cNvCxnSpPr>
          <p:nvPr/>
        </p:nvCxnSpPr>
        <p:spPr>
          <a:xfrm>
            <a:off x="3453775" y="3468351"/>
            <a:ext cx="0" cy="237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1774B57-8FEF-D710-6B97-1BFC5C2E7342}"/>
              </a:ext>
            </a:extLst>
          </p:cNvPr>
          <p:cNvSpPr/>
          <p:nvPr/>
        </p:nvSpPr>
        <p:spPr>
          <a:xfrm>
            <a:off x="2586028" y="3727958"/>
            <a:ext cx="1735494" cy="505769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  <a:latin typeface="Agency FB" panose="020B0503020202020204" pitchFamily="34" charset="0"/>
              </a:rPr>
              <a:t>Admin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401341-8102-3F6E-0D6D-917AAE498F13}"/>
              </a:ext>
            </a:extLst>
          </p:cNvPr>
          <p:cNvCxnSpPr>
            <a:cxnSpLocks/>
          </p:cNvCxnSpPr>
          <p:nvPr/>
        </p:nvCxnSpPr>
        <p:spPr>
          <a:xfrm>
            <a:off x="3453775" y="4233727"/>
            <a:ext cx="0" cy="347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B9E02BB-0CDA-6CDA-C7FB-DDBAAEE2B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701" y="4581039"/>
            <a:ext cx="3600148" cy="2834969"/>
          </a:xfrm>
          <a:prstGeom prst="rect">
            <a:avLst/>
          </a:prstGeom>
        </p:spPr>
      </p:pic>
      <p:sp>
        <p:nvSpPr>
          <p:cNvPr id="20" name="Diamond 19">
            <a:extLst>
              <a:ext uri="{FF2B5EF4-FFF2-40B4-BE49-F238E27FC236}">
                <a16:creationId xmlns:a16="http://schemas.microsoft.com/office/drawing/2014/main" id="{56821214-C9CA-DF06-DCF6-E5612C770D0A}"/>
              </a:ext>
            </a:extLst>
          </p:cNvPr>
          <p:cNvSpPr/>
          <p:nvPr/>
        </p:nvSpPr>
        <p:spPr>
          <a:xfrm>
            <a:off x="2866662" y="7492220"/>
            <a:ext cx="735175" cy="5422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If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13</a:t>
            </a:r>
            <a:endParaRPr lang="en-I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B5CFE0-787A-A807-0228-3D621065C5C1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121665" y="7349400"/>
            <a:ext cx="112585" cy="142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30F5F1-2DD6-3121-A91C-95397239C410}"/>
              </a:ext>
            </a:extLst>
          </p:cNvPr>
          <p:cNvCxnSpPr>
            <a:cxnSpLocks/>
          </p:cNvCxnSpPr>
          <p:nvPr/>
        </p:nvCxnSpPr>
        <p:spPr>
          <a:xfrm>
            <a:off x="1037063" y="7763320"/>
            <a:ext cx="1829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A0C2DA-DF63-0967-8895-3BAB2C9189D1}"/>
              </a:ext>
            </a:extLst>
          </p:cNvPr>
          <p:cNvCxnSpPr>
            <a:cxnSpLocks/>
          </p:cNvCxnSpPr>
          <p:nvPr/>
        </p:nvCxnSpPr>
        <p:spPr>
          <a:xfrm flipV="1">
            <a:off x="1037063" y="1906059"/>
            <a:ext cx="0" cy="58572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CC108D-72FA-5DBD-99F5-75E0C854869A}"/>
              </a:ext>
            </a:extLst>
          </p:cNvPr>
          <p:cNvCxnSpPr>
            <a:cxnSpLocks/>
          </p:cNvCxnSpPr>
          <p:nvPr/>
        </p:nvCxnSpPr>
        <p:spPr>
          <a:xfrm flipV="1">
            <a:off x="1037063" y="1839901"/>
            <a:ext cx="3512635" cy="66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0C547B-4C98-7BF4-7988-425D4592558C}"/>
              </a:ext>
            </a:extLst>
          </p:cNvPr>
          <p:cNvSpPr txBox="1"/>
          <p:nvPr/>
        </p:nvSpPr>
        <p:spPr>
          <a:xfrm>
            <a:off x="1581639" y="7429920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True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F6080-5266-B0A0-2B03-D2F3C99596B2}"/>
              </a:ext>
            </a:extLst>
          </p:cNvPr>
          <p:cNvSpPr txBox="1"/>
          <p:nvPr/>
        </p:nvSpPr>
        <p:spPr>
          <a:xfrm>
            <a:off x="4962156" y="3073662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True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8286-815C-C798-4C58-074AF4C0EA6E}"/>
              </a:ext>
            </a:extLst>
          </p:cNvPr>
          <p:cNvCxnSpPr>
            <a:cxnSpLocks/>
          </p:cNvCxnSpPr>
          <p:nvPr/>
        </p:nvCxnSpPr>
        <p:spPr>
          <a:xfrm>
            <a:off x="3601837" y="7768474"/>
            <a:ext cx="21930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0AAE00-9F7A-71C1-3927-525592E1A5AD}"/>
              </a:ext>
            </a:extLst>
          </p:cNvPr>
          <p:cNvCxnSpPr>
            <a:cxnSpLocks/>
          </p:cNvCxnSpPr>
          <p:nvPr/>
        </p:nvCxnSpPr>
        <p:spPr>
          <a:xfrm flipV="1">
            <a:off x="5794916" y="6216383"/>
            <a:ext cx="0" cy="15520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BE375E-CA4D-D038-D287-4E8F93F0F601}"/>
              </a:ext>
            </a:extLst>
          </p:cNvPr>
          <p:cNvCxnSpPr>
            <a:cxnSpLocks/>
          </p:cNvCxnSpPr>
          <p:nvPr/>
        </p:nvCxnSpPr>
        <p:spPr>
          <a:xfrm flipH="1">
            <a:off x="5253849" y="6234968"/>
            <a:ext cx="541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8A1048-483F-3ABB-DB0C-79F76E6A794D}"/>
              </a:ext>
            </a:extLst>
          </p:cNvPr>
          <p:cNvSpPr txBox="1"/>
          <p:nvPr/>
        </p:nvSpPr>
        <p:spPr>
          <a:xfrm>
            <a:off x="4659304" y="7472879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A4CC9C-119C-777F-19E9-AF2A99E3677B}"/>
              </a:ext>
            </a:extLst>
          </p:cNvPr>
          <p:cNvCxnSpPr>
            <a:cxnSpLocks/>
          </p:cNvCxnSpPr>
          <p:nvPr/>
        </p:nvCxnSpPr>
        <p:spPr>
          <a:xfrm>
            <a:off x="6763703" y="3462999"/>
            <a:ext cx="200188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Diamond 46">
            <a:extLst>
              <a:ext uri="{FF2B5EF4-FFF2-40B4-BE49-F238E27FC236}">
                <a16:creationId xmlns:a16="http://schemas.microsoft.com/office/drawing/2014/main" id="{3E885135-EC52-19D9-2C3B-55483A111A07}"/>
              </a:ext>
            </a:extLst>
          </p:cNvPr>
          <p:cNvSpPr/>
          <p:nvPr/>
        </p:nvSpPr>
        <p:spPr>
          <a:xfrm>
            <a:off x="8788398" y="3073662"/>
            <a:ext cx="654020" cy="792269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If 2</a:t>
            </a:r>
            <a:endParaRPr lang="en-I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547D10B-DD04-5393-0F06-C11A91ED203D}"/>
              </a:ext>
            </a:extLst>
          </p:cNvPr>
          <p:cNvCxnSpPr>
            <a:cxnSpLocks/>
          </p:cNvCxnSpPr>
          <p:nvPr/>
        </p:nvCxnSpPr>
        <p:spPr>
          <a:xfrm>
            <a:off x="9118971" y="3867467"/>
            <a:ext cx="3888" cy="332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E5782D3-508F-751D-AAFA-FFBBCD235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90" y="2960520"/>
            <a:ext cx="3886537" cy="2893726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4447A4-DED6-3A03-DB5D-B083279B97AA}"/>
              </a:ext>
            </a:extLst>
          </p:cNvPr>
          <p:cNvCxnSpPr>
            <a:cxnSpLocks/>
          </p:cNvCxnSpPr>
          <p:nvPr/>
        </p:nvCxnSpPr>
        <p:spPr>
          <a:xfrm>
            <a:off x="9100936" y="5855703"/>
            <a:ext cx="112585" cy="142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Diamond 54">
            <a:extLst>
              <a:ext uri="{FF2B5EF4-FFF2-40B4-BE49-F238E27FC236}">
                <a16:creationId xmlns:a16="http://schemas.microsoft.com/office/drawing/2014/main" id="{AB73B083-9231-EE5C-C506-CD9BC14F4AD7}"/>
              </a:ext>
            </a:extLst>
          </p:cNvPr>
          <p:cNvSpPr/>
          <p:nvPr/>
        </p:nvSpPr>
        <p:spPr>
          <a:xfrm>
            <a:off x="8839362" y="6011499"/>
            <a:ext cx="735175" cy="5422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If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6</a:t>
            </a:r>
            <a:endParaRPr lang="en-I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460DBD-89C6-8E12-3BC3-EBD776A5F1BA}"/>
              </a:ext>
            </a:extLst>
          </p:cNvPr>
          <p:cNvSpPr txBox="1"/>
          <p:nvPr/>
        </p:nvSpPr>
        <p:spPr>
          <a:xfrm>
            <a:off x="1282390" y="1460810"/>
            <a:ext cx="1303638" cy="37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Loop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5E9A8D-C0A1-2154-F210-46C845E1110E}"/>
              </a:ext>
            </a:extLst>
          </p:cNvPr>
          <p:cNvCxnSpPr>
            <a:cxnSpLocks/>
          </p:cNvCxnSpPr>
          <p:nvPr/>
        </p:nvCxnSpPr>
        <p:spPr>
          <a:xfrm>
            <a:off x="6668106" y="6282599"/>
            <a:ext cx="21930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248078-F4F5-3C71-6777-9AA3C9919178}"/>
              </a:ext>
            </a:extLst>
          </p:cNvPr>
          <p:cNvCxnSpPr>
            <a:cxnSpLocks/>
          </p:cNvCxnSpPr>
          <p:nvPr/>
        </p:nvCxnSpPr>
        <p:spPr>
          <a:xfrm flipV="1">
            <a:off x="6668106" y="4970889"/>
            <a:ext cx="0" cy="13117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5AB24D-3F7D-ECAC-6FD7-D897259E5B7B}"/>
              </a:ext>
            </a:extLst>
          </p:cNvPr>
          <p:cNvCxnSpPr>
            <a:cxnSpLocks/>
          </p:cNvCxnSpPr>
          <p:nvPr/>
        </p:nvCxnSpPr>
        <p:spPr>
          <a:xfrm>
            <a:off x="6668106" y="4970889"/>
            <a:ext cx="5467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DFD0DFE-679F-89F9-8152-14FBE84FAE12}"/>
              </a:ext>
            </a:extLst>
          </p:cNvPr>
          <p:cNvSpPr txBox="1"/>
          <p:nvPr/>
        </p:nvSpPr>
        <p:spPr>
          <a:xfrm>
            <a:off x="7610343" y="5959659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24405E6-0D34-EA16-2415-3EDD36281641}"/>
              </a:ext>
            </a:extLst>
          </p:cNvPr>
          <p:cNvCxnSpPr>
            <a:cxnSpLocks/>
          </p:cNvCxnSpPr>
          <p:nvPr/>
        </p:nvCxnSpPr>
        <p:spPr>
          <a:xfrm>
            <a:off x="9574537" y="6282599"/>
            <a:ext cx="1829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0E2EBB0-5197-1D0B-E8B1-CAA899C7CA96}"/>
              </a:ext>
            </a:extLst>
          </p:cNvPr>
          <p:cNvCxnSpPr>
            <a:cxnSpLocks/>
          </p:cNvCxnSpPr>
          <p:nvPr/>
        </p:nvCxnSpPr>
        <p:spPr>
          <a:xfrm flipH="1" flipV="1">
            <a:off x="11404137" y="1460810"/>
            <a:ext cx="7434" cy="48374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6A82CD-D8F0-5239-3E91-DA2A2E9AA564}"/>
              </a:ext>
            </a:extLst>
          </p:cNvPr>
          <p:cNvCxnSpPr>
            <a:cxnSpLocks/>
          </p:cNvCxnSpPr>
          <p:nvPr/>
        </p:nvCxnSpPr>
        <p:spPr>
          <a:xfrm flipH="1">
            <a:off x="8288912" y="1483786"/>
            <a:ext cx="31479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0C64978-5C01-3C72-933D-83E80E5D25E2}"/>
              </a:ext>
            </a:extLst>
          </p:cNvPr>
          <p:cNvSpPr txBox="1"/>
          <p:nvPr/>
        </p:nvSpPr>
        <p:spPr>
          <a:xfrm>
            <a:off x="10335824" y="1066106"/>
            <a:ext cx="1303638" cy="37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Loop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2D41F8-7C55-B27C-98C6-9DD5B556533C}"/>
              </a:ext>
            </a:extLst>
          </p:cNvPr>
          <p:cNvCxnSpPr/>
          <p:nvPr/>
        </p:nvCxnSpPr>
        <p:spPr>
          <a:xfrm>
            <a:off x="9442418" y="3469796"/>
            <a:ext cx="1831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A9157988-6223-4BD8-710C-51C183D6BF26}"/>
              </a:ext>
            </a:extLst>
          </p:cNvPr>
          <p:cNvSpPr/>
          <p:nvPr/>
        </p:nvSpPr>
        <p:spPr>
          <a:xfrm>
            <a:off x="10833481" y="3468351"/>
            <a:ext cx="835188" cy="379091"/>
          </a:xfrm>
          <a:prstGeom prst="arc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6BFF0B-1017-BA8C-CACA-24E666179994}"/>
              </a:ext>
            </a:extLst>
          </p:cNvPr>
          <p:cNvSpPr txBox="1"/>
          <p:nvPr/>
        </p:nvSpPr>
        <p:spPr>
          <a:xfrm>
            <a:off x="7205117" y="3138762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F7B7B0-E126-1CF8-DA6E-708238E661AA}"/>
              </a:ext>
            </a:extLst>
          </p:cNvPr>
          <p:cNvSpPr txBox="1"/>
          <p:nvPr/>
        </p:nvSpPr>
        <p:spPr>
          <a:xfrm>
            <a:off x="9132147" y="3798477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True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82A816-FA3F-F8AE-9446-705E0179B879}"/>
              </a:ext>
            </a:extLst>
          </p:cNvPr>
          <p:cNvSpPr txBox="1"/>
          <p:nvPr/>
        </p:nvSpPr>
        <p:spPr>
          <a:xfrm>
            <a:off x="9752078" y="3135892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13903AE-2FAF-CA74-7792-4DD4BB368AAA}"/>
              </a:ext>
            </a:extLst>
          </p:cNvPr>
          <p:cNvCxnSpPr>
            <a:cxnSpLocks/>
            <a:stCxn id="78" idx="2"/>
          </p:cNvCxnSpPr>
          <p:nvPr/>
        </p:nvCxnSpPr>
        <p:spPr>
          <a:xfrm flipV="1">
            <a:off x="11668669" y="3647488"/>
            <a:ext cx="713431" cy="1040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869406-11B8-0769-5C44-BA526D1D6FF4}"/>
              </a:ext>
            </a:extLst>
          </p:cNvPr>
          <p:cNvCxnSpPr>
            <a:cxnSpLocks/>
          </p:cNvCxnSpPr>
          <p:nvPr/>
        </p:nvCxnSpPr>
        <p:spPr>
          <a:xfrm>
            <a:off x="12382100" y="3651833"/>
            <a:ext cx="0" cy="7639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14CB7D5A-B05B-416A-56DE-7097F8D27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9447" y="4402981"/>
            <a:ext cx="3946631" cy="1524132"/>
          </a:xfrm>
          <a:prstGeom prst="rect">
            <a:avLst/>
          </a:prstGeom>
        </p:spPr>
      </p:pic>
      <p:sp>
        <p:nvSpPr>
          <p:cNvPr id="89" name="Diamond 88">
            <a:extLst>
              <a:ext uri="{FF2B5EF4-FFF2-40B4-BE49-F238E27FC236}">
                <a16:creationId xmlns:a16="http://schemas.microsoft.com/office/drawing/2014/main" id="{60CD56F8-58BB-04CB-7C23-7075B10D9F1A}"/>
              </a:ext>
            </a:extLst>
          </p:cNvPr>
          <p:cNvSpPr/>
          <p:nvPr/>
        </p:nvSpPr>
        <p:spPr>
          <a:xfrm>
            <a:off x="12753029" y="5945804"/>
            <a:ext cx="735175" cy="5422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If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7</a:t>
            </a:r>
            <a:endParaRPr lang="en-IN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0" name="Flowchart: Terminator 89">
            <a:extLst>
              <a:ext uri="{FF2B5EF4-FFF2-40B4-BE49-F238E27FC236}">
                <a16:creationId xmlns:a16="http://schemas.microsoft.com/office/drawing/2014/main" id="{F431232E-B823-423F-D161-E494E934CCDE}"/>
              </a:ext>
            </a:extLst>
          </p:cNvPr>
          <p:cNvSpPr/>
          <p:nvPr/>
        </p:nvSpPr>
        <p:spPr>
          <a:xfrm>
            <a:off x="5963133" y="7716415"/>
            <a:ext cx="1725733" cy="51318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  <a:latin typeface="Agency FB" panose="020B0503020202020204" pitchFamily="34" charset="0"/>
              </a:rPr>
              <a:t>END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A2AB265-413D-9499-04E4-71AABC0AB5E0}"/>
              </a:ext>
            </a:extLst>
          </p:cNvPr>
          <p:cNvCxnSpPr>
            <a:cxnSpLocks/>
          </p:cNvCxnSpPr>
          <p:nvPr/>
        </p:nvCxnSpPr>
        <p:spPr>
          <a:xfrm>
            <a:off x="13120616" y="6488004"/>
            <a:ext cx="0" cy="147157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CA1545-5F45-8076-EB4F-6A35149DBDC0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7688866" y="7959575"/>
            <a:ext cx="5431750" cy="13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D59A490-B1FB-CFA4-EF33-2B75EA71D573}"/>
              </a:ext>
            </a:extLst>
          </p:cNvPr>
          <p:cNvSpPr txBox="1"/>
          <p:nvPr/>
        </p:nvSpPr>
        <p:spPr>
          <a:xfrm>
            <a:off x="11932433" y="7586757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True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CB58C18-33AB-3072-90BD-E993C80B916C}"/>
              </a:ext>
            </a:extLst>
          </p:cNvPr>
          <p:cNvCxnSpPr/>
          <p:nvPr/>
        </p:nvCxnSpPr>
        <p:spPr>
          <a:xfrm>
            <a:off x="13498955" y="6234968"/>
            <a:ext cx="55158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04186C0-9C9F-7EE6-1A75-B2E48BE999AA}"/>
              </a:ext>
            </a:extLst>
          </p:cNvPr>
          <p:cNvCxnSpPr/>
          <p:nvPr/>
        </p:nvCxnSpPr>
        <p:spPr>
          <a:xfrm flipV="1">
            <a:off x="14050536" y="5998523"/>
            <a:ext cx="0" cy="236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8BA1C1A-A046-C668-3097-ECA3A9A9547B}"/>
              </a:ext>
            </a:extLst>
          </p:cNvPr>
          <p:cNvSpPr txBox="1"/>
          <p:nvPr/>
        </p:nvSpPr>
        <p:spPr>
          <a:xfrm>
            <a:off x="13544288" y="6302136"/>
            <a:ext cx="1004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482DFF5-D660-0B77-B8C0-2DCAA16F790C}"/>
              </a:ext>
            </a:extLst>
          </p:cNvPr>
          <p:cNvCxnSpPr>
            <a:stCxn id="13" idx="2"/>
          </p:cNvCxnSpPr>
          <p:nvPr/>
        </p:nvCxnSpPr>
        <p:spPr>
          <a:xfrm>
            <a:off x="6436693" y="3859134"/>
            <a:ext cx="23657" cy="3847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C49CA28-CC7B-F85A-BD59-52EF8497489A}"/>
              </a:ext>
            </a:extLst>
          </p:cNvPr>
          <p:cNvSpPr txBox="1"/>
          <p:nvPr/>
        </p:nvSpPr>
        <p:spPr>
          <a:xfrm>
            <a:off x="5832156" y="4834689"/>
            <a:ext cx="77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False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56853-A899-523A-72BC-F8B3BE5C0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34" y="34945"/>
            <a:ext cx="3711190" cy="8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7DB1FF-F5FC-3A07-B5DA-B430E8C6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9146F625-6632-4218-BF20-56F4C95B68E7}"/>
              </a:ext>
            </a:extLst>
          </p:cNvPr>
          <p:cNvSpPr/>
          <p:nvPr/>
        </p:nvSpPr>
        <p:spPr>
          <a:xfrm>
            <a:off x="-44584" y="0"/>
            <a:ext cx="14653208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  <p:txBody>
          <a:bodyPr/>
          <a:lstStyle/>
          <a:p>
            <a:r>
              <a:rPr lang="en-US" dirty="0"/>
              <a:t> 	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E78D6-0ECE-EDDE-ACD1-FA11F4BA8206}"/>
              </a:ext>
            </a:extLst>
          </p:cNvPr>
          <p:cNvSpPr txBox="1"/>
          <p:nvPr/>
        </p:nvSpPr>
        <p:spPr>
          <a:xfrm>
            <a:off x="29021" y="-123770"/>
            <a:ext cx="396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 Diagram</a:t>
            </a:r>
            <a:endParaRPr lang="en-IN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89AB-17C6-F927-8D1F-451B8AA7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34" y="34945"/>
            <a:ext cx="3711190" cy="88425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903F8D-B474-E941-9392-D1E4DA9315D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915688" y="838359"/>
            <a:ext cx="299974" cy="40456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5030B-DC67-CC3D-D1E0-1FF7DB76FF4B}"/>
              </a:ext>
            </a:extLst>
          </p:cNvPr>
          <p:cNvCxnSpPr>
            <a:cxnSpLocks/>
          </p:cNvCxnSpPr>
          <p:nvPr/>
        </p:nvCxnSpPr>
        <p:spPr>
          <a:xfrm>
            <a:off x="596364" y="992829"/>
            <a:ext cx="650034" cy="25389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7A1E1-4889-702B-B8BE-3EAC482420D9}"/>
              </a:ext>
            </a:extLst>
          </p:cNvPr>
          <p:cNvCxnSpPr>
            <a:cxnSpLocks/>
          </p:cNvCxnSpPr>
          <p:nvPr/>
        </p:nvCxnSpPr>
        <p:spPr>
          <a:xfrm flipH="1">
            <a:off x="328179" y="1732755"/>
            <a:ext cx="357525" cy="1411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C13FC4-CE68-3971-1789-B60932928CAB}"/>
              </a:ext>
            </a:extLst>
          </p:cNvPr>
          <p:cNvCxnSpPr>
            <a:cxnSpLocks/>
          </p:cNvCxnSpPr>
          <p:nvPr/>
        </p:nvCxnSpPr>
        <p:spPr>
          <a:xfrm>
            <a:off x="2702799" y="1799468"/>
            <a:ext cx="146646" cy="57451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8399B3-53AA-C2E7-4A6B-D1F6CD9BC96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395762" y="1789331"/>
            <a:ext cx="996672" cy="27308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06D9C4-2E20-7EE1-39ED-E8A7C94F56F2}"/>
              </a:ext>
            </a:extLst>
          </p:cNvPr>
          <p:cNvCxnSpPr>
            <a:cxnSpLocks/>
          </p:cNvCxnSpPr>
          <p:nvPr/>
        </p:nvCxnSpPr>
        <p:spPr>
          <a:xfrm flipV="1">
            <a:off x="2867966" y="524091"/>
            <a:ext cx="513409" cy="6625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EFB00-2BE9-6F68-1DD1-7AC75CE976ED}"/>
              </a:ext>
            </a:extLst>
          </p:cNvPr>
          <p:cNvCxnSpPr>
            <a:cxnSpLocks/>
          </p:cNvCxnSpPr>
          <p:nvPr/>
        </p:nvCxnSpPr>
        <p:spPr>
          <a:xfrm flipV="1">
            <a:off x="3281511" y="771462"/>
            <a:ext cx="762951" cy="47526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5C8F0D-270B-D16B-B123-993B54B1E030}"/>
              </a:ext>
            </a:extLst>
          </p:cNvPr>
          <p:cNvCxnSpPr>
            <a:cxnSpLocks/>
            <a:stCxn id="6" idx="2"/>
            <a:endCxn id="35" idx="0"/>
          </p:cNvCxnSpPr>
          <p:nvPr/>
        </p:nvCxnSpPr>
        <p:spPr>
          <a:xfrm flipH="1">
            <a:off x="1842143" y="1889253"/>
            <a:ext cx="73545" cy="166171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84E5F76-D17E-6DAB-7F9E-6281CA5859D8}"/>
              </a:ext>
            </a:extLst>
          </p:cNvPr>
          <p:cNvSpPr/>
          <p:nvPr/>
        </p:nvSpPr>
        <p:spPr>
          <a:xfrm>
            <a:off x="1971151" y="344348"/>
            <a:ext cx="896815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/>
              <a:t>id</a:t>
            </a:r>
            <a:endParaRPr lang="en-IN" sz="2000" u="sng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D10873-CC44-53E4-F4EE-BC815E08F161}"/>
              </a:ext>
            </a:extLst>
          </p:cNvPr>
          <p:cNvSpPr/>
          <p:nvPr/>
        </p:nvSpPr>
        <p:spPr>
          <a:xfrm>
            <a:off x="2827726" y="0"/>
            <a:ext cx="1200150" cy="61096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name</a:t>
            </a:r>
            <a:endParaRPr lang="en-IN" sz="2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557EF19-9E39-3D9E-83E6-F626FC390D1C}"/>
              </a:ext>
            </a:extLst>
          </p:cNvPr>
          <p:cNvSpPr/>
          <p:nvPr/>
        </p:nvSpPr>
        <p:spPr>
          <a:xfrm>
            <a:off x="3922202" y="266859"/>
            <a:ext cx="2372249" cy="82647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description</a:t>
            </a:r>
            <a:endParaRPr lang="en-IN" sz="20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1465A4-B061-6D5D-EA78-BF43159F999E}"/>
              </a:ext>
            </a:extLst>
          </p:cNvPr>
          <p:cNvSpPr/>
          <p:nvPr/>
        </p:nvSpPr>
        <p:spPr>
          <a:xfrm>
            <a:off x="-132050" y="2898523"/>
            <a:ext cx="1800030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category</a:t>
            </a:r>
            <a:endParaRPr lang="en-IN" sz="20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C6E579-6C2C-5B10-1D0B-ABE36C2E3216}"/>
              </a:ext>
            </a:extLst>
          </p:cNvPr>
          <p:cNvSpPr/>
          <p:nvPr/>
        </p:nvSpPr>
        <p:spPr>
          <a:xfrm>
            <a:off x="-19070" y="562227"/>
            <a:ext cx="1384163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price</a:t>
            </a:r>
            <a:endParaRPr lang="en-IN" sz="20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9A35BE-E02E-9F8B-3E43-34055748C67F}"/>
              </a:ext>
            </a:extLst>
          </p:cNvPr>
          <p:cNvSpPr/>
          <p:nvPr/>
        </p:nvSpPr>
        <p:spPr>
          <a:xfrm>
            <a:off x="559615" y="3550968"/>
            <a:ext cx="2565055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stock_quantity</a:t>
            </a:r>
            <a:endParaRPr lang="en-IN" sz="20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920C74-8AC5-FBD2-1C98-D1AF2BBB40B0}"/>
              </a:ext>
            </a:extLst>
          </p:cNvPr>
          <p:cNvSpPr/>
          <p:nvPr/>
        </p:nvSpPr>
        <p:spPr>
          <a:xfrm>
            <a:off x="2573992" y="2215806"/>
            <a:ext cx="2372249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manufacturer</a:t>
            </a:r>
            <a:endParaRPr lang="en-IN" sz="2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741DBA-B15E-6756-3BE9-6FBA3B296B7B}"/>
              </a:ext>
            </a:extLst>
          </p:cNvPr>
          <p:cNvSpPr/>
          <p:nvPr/>
        </p:nvSpPr>
        <p:spPr>
          <a:xfrm>
            <a:off x="4392434" y="1739248"/>
            <a:ext cx="2632919" cy="6463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expiration_date</a:t>
            </a:r>
            <a:endParaRPr lang="en-IN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409CC2-2AC7-5F8D-7428-55B1AFE4C920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 flipV="1">
            <a:off x="3385325" y="1466930"/>
            <a:ext cx="3131671" cy="991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A0F43A70-2486-25D1-A1D6-295386FCEF8F}"/>
              </a:ext>
            </a:extLst>
          </p:cNvPr>
          <p:cNvSpPr/>
          <p:nvPr/>
        </p:nvSpPr>
        <p:spPr>
          <a:xfrm>
            <a:off x="6516996" y="819309"/>
            <a:ext cx="1577572" cy="129524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sell</a:t>
            </a:r>
            <a:endParaRPr lang="en-IN" sz="2800" b="1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D9D845-71AE-12D0-ACFB-4EC7BB0FED24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 flipV="1">
            <a:off x="8094568" y="1453758"/>
            <a:ext cx="1571253" cy="131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A08E1D-440A-3F2C-5334-6EB12C1173D1}"/>
              </a:ext>
            </a:extLst>
          </p:cNvPr>
          <p:cNvCxnSpPr/>
          <p:nvPr/>
        </p:nvCxnSpPr>
        <p:spPr>
          <a:xfrm flipH="1" flipV="1">
            <a:off x="8880194" y="957231"/>
            <a:ext cx="785627" cy="18576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53BCB0-6B2E-5110-6C37-E56E8DDEEE74}"/>
              </a:ext>
            </a:extLst>
          </p:cNvPr>
          <p:cNvCxnSpPr/>
          <p:nvPr/>
        </p:nvCxnSpPr>
        <p:spPr>
          <a:xfrm flipH="1" flipV="1">
            <a:off x="10115550" y="680097"/>
            <a:ext cx="209550" cy="44437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971649-8228-DE79-0E71-F0F68205D863}"/>
              </a:ext>
            </a:extLst>
          </p:cNvPr>
          <p:cNvCxnSpPr/>
          <p:nvPr/>
        </p:nvCxnSpPr>
        <p:spPr>
          <a:xfrm>
            <a:off x="12605096" y="1447800"/>
            <a:ext cx="71085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274378-AACC-95B0-6D15-A5293B6E2AC3}"/>
              </a:ext>
            </a:extLst>
          </p:cNvPr>
          <p:cNvCxnSpPr/>
          <p:nvPr/>
        </p:nvCxnSpPr>
        <p:spPr>
          <a:xfrm>
            <a:off x="12605096" y="1789331"/>
            <a:ext cx="710854" cy="3252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DC65F5-CAB3-F7E5-F28A-29DF7D6B6330}"/>
              </a:ext>
            </a:extLst>
          </p:cNvPr>
          <p:cNvCxnSpPr>
            <a:cxnSpLocks/>
          </p:cNvCxnSpPr>
          <p:nvPr/>
        </p:nvCxnSpPr>
        <p:spPr>
          <a:xfrm flipH="1">
            <a:off x="10451448" y="1743046"/>
            <a:ext cx="617453" cy="68736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E23503-C431-BBC5-65CB-7D1FB76A87AB}"/>
              </a:ext>
            </a:extLst>
          </p:cNvPr>
          <p:cNvCxnSpPr>
            <a:cxnSpLocks/>
            <a:endCxn id="174" idx="0"/>
          </p:cNvCxnSpPr>
          <p:nvPr/>
        </p:nvCxnSpPr>
        <p:spPr>
          <a:xfrm>
            <a:off x="11906011" y="1758756"/>
            <a:ext cx="227532" cy="108360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27FFB47F-35FC-5C25-312C-1B4F4CA24BA8}"/>
              </a:ext>
            </a:extLst>
          </p:cNvPr>
          <p:cNvSpPr/>
          <p:nvPr/>
        </p:nvSpPr>
        <p:spPr>
          <a:xfrm>
            <a:off x="7835554" y="305484"/>
            <a:ext cx="124966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/>
              <a:t>sid</a:t>
            </a:r>
            <a:endParaRPr lang="en-IN" sz="2000" u="sng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280C270-B7F3-4097-5B06-5977A8DC8765}"/>
              </a:ext>
            </a:extLst>
          </p:cNvPr>
          <p:cNvSpPr/>
          <p:nvPr/>
        </p:nvSpPr>
        <p:spPr>
          <a:xfrm>
            <a:off x="9281949" y="19368"/>
            <a:ext cx="124966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sname</a:t>
            </a:r>
            <a:endParaRPr lang="en-IN" sz="2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A998FEA-4742-33D3-8058-B1DD04BF3188}"/>
              </a:ext>
            </a:extLst>
          </p:cNvPr>
          <p:cNvSpPr/>
          <p:nvPr/>
        </p:nvSpPr>
        <p:spPr>
          <a:xfrm>
            <a:off x="12714713" y="992829"/>
            <a:ext cx="1915688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susername</a:t>
            </a:r>
            <a:endParaRPr lang="en-IN" sz="2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F385973-5532-B783-6BA7-1531F62279B8}"/>
              </a:ext>
            </a:extLst>
          </p:cNvPr>
          <p:cNvSpPr/>
          <p:nvPr/>
        </p:nvSpPr>
        <p:spPr>
          <a:xfrm>
            <a:off x="12605095" y="1964488"/>
            <a:ext cx="1943828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spassword</a:t>
            </a:r>
            <a:endParaRPr lang="en-IN" sz="20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53EA94-902D-F4AC-501D-76A8C104C5A1}"/>
              </a:ext>
            </a:extLst>
          </p:cNvPr>
          <p:cNvSpPr/>
          <p:nvPr/>
        </p:nvSpPr>
        <p:spPr>
          <a:xfrm>
            <a:off x="9809215" y="2048997"/>
            <a:ext cx="1390067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semail</a:t>
            </a:r>
            <a:endParaRPr lang="en-IN" sz="20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E64C736-94D5-E296-2627-2CD8B32B6DDA}"/>
              </a:ext>
            </a:extLst>
          </p:cNvPr>
          <p:cNvCxnSpPr>
            <a:cxnSpLocks/>
            <a:endCxn id="118" idx="4"/>
          </p:cNvCxnSpPr>
          <p:nvPr/>
        </p:nvCxnSpPr>
        <p:spPr>
          <a:xfrm flipV="1">
            <a:off x="13272109" y="5372491"/>
            <a:ext cx="570917" cy="48328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CE9CCB-C1DF-C3DF-C644-C595E3679DC7}"/>
              </a:ext>
            </a:extLst>
          </p:cNvPr>
          <p:cNvCxnSpPr>
            <a:cxnSpLocks/>
            <a:endCxn id="116" idx="4"/>
          </p:cNvCxnSpPr>
          <p:nvPr/>
        </p:nvCxnSpPr>
        <p:spPr>
          <a:xfrm flipV="1">
            <a:off x="11609676" y="5160542"/>
            <a:ext cx="852412" cy="69199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60EBA86-198F-A8D6-5065-FF43EACA1802}"/>
              </a:ext>
            </a:extLst>
          </p:cNvPr>
          <p:cNvCxnSpPr>
            <a:cxnSpLocks/>
            <a:endCxn id="113" idx="3"/>
          </p:cNvCxnSpPr>
          <p:nvPr/>
        </p:nvCxnSpPr>
        <p:spPr>
          <a:xfrm flipH="1" flipV="1">
            <a:off x="10467477" y="5172301"/>
            <a:ext cx="609912" cy="68794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0F2159B-EC2D-BD61-3575-7D1F3DAC05B6}"/>
              </a:ext>
            </a:extLst>
          </p:cNvPr>
          <p:cNvCxnSpPr>
            <a:cxnSpLocks/>
            <a:stCxn id="93" idx="1"/>
            <a:endCxn id="112" idx="4"/>
          </p:cNvCxnSpPr>
          <p:nvPr/>
        </p:nvCxnSpPr>
        <p:spPr>
          <a:xfrm flipH="1" flipV="1">
            <a:off x="10031595" y="6111230"/>
            <a:ext cx="1037306" cy="643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3281B87-C0A4-43E3-1243-4D05A44C6344}"/>
              </a:ext>
            </a:extLst>
          </p:cNvPr>
          <p:cNvCxnSpPr>
            <a:cxnSpLocks/>
            <a:stCxn id="119" idx="0"/>
          </p:cNvCxnSpPr>
          <p:nvPr/>
        </p:nvCxnSpPr>
        <p:spPr>
          <a:xfrm flipH="1" flipV="1">
            <a:off x="12952005" y="6503437"/>
            <a:ext cx="146086" cy="73333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AA050FC-24DC-F568-3940-C32E1BBD7869}"/>
              </a:ext>
            </a:extLst>
          </p:cNvPr>
          <p:cNvCxnSpPr>
            <a:cxnSpLocks/>
            <a:stCxn id="122" idx="0"/>
          </p:cNvCxnSpPr>
          <p:nvPr/>
        </p:nvCxnSpPr>
        <p:spPr>
          <a:xfrm flipV="1">
            <a:off x="10938289" y="6474294"/>
            <a:ext cx="147719" cy="62577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E3FF677B-8336-1421-D232-12A2A3F9797A}"/>
              </a:ext>
            </a:extLst>
          </p:cNvPr>
          <p:cNvSpPr/>
          <p:nvPr/>
        </p:nvSpPr>
        <p:spPr>
          <a:xfrm>
            <a:off x="9336561" y="5292239"/>
            <a:ext cx="1390067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/>
              <a:t>u_id</a:t>
            </a:r>
            <a:endParaRPr lang="en-IN" sz="2000" u="sng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1A1333A-DF08-E65A-FA53-3E0F58360B9E}"/>
              </a:ext>
            </a:extLst>
          </p:cNvPr>
          <p:cNvSpPr/>
          <p:nvPr/>
        </p:nvSpPr>
        <p:spPr>
          <a:xfrm>
            <a:off x="10243255" y="4473248"/>
            <a:ext cx="1531083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u_name</a:t>
            </a:r>
            <a:endParaRPr lang="en-IN" sz="2000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B94ADA2-136A-1625-DC9F-32799F8615BC}"/>
              </a:ext>
            </a:extLst>
          </p:cNvPr>
          <p:cNvSpPr/>
          <p:nvPr/>
        </p:nvSpPr>
        <p:spPr>
          <a:xfrm>
            <a:off x="11837255" y="4341551"/>
            <a:ext cx="124966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u_age</a:t>
            </a:r>
            <a:endParaRPr lang="en-IN" sz="2000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0838656-F6E1-CFEB-D90E-A9014F8C2AA4}"/>
              </a:ext>
            </a:extLst>
          </p:cNvPr>
          <p:cNvSpPr/>
          <p:nvPr/>
        </p:nvSpPr>
        <p:spPr>
          <a:xfrm>
            <a:off x="13055652" y="4553500"/>
            <a:ext cx="1574747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u_ gender</a:t>
            </a:r>
            <a:endParaRPr lang="en-IN" sz="2000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CC7FE42-9906-73CF-DEFD-724E05160704}"/>
              </a:ext>
            </a:extLst>
          </p:cNvPr>
          <p:cNvSpPr/>
          <p:nvPr/>
        </p:nvSpPr>
        <p:spPr>
          <a:xfrm>
            <a:off x="11774338" y="7236771"/>
            <a:ext cx="264750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u_ </a:t>
            </a:r>
            <a:r>
              <a:rPr lang="en-US" sz="2000" dirty="0" err="1"/>
              <a:t>phone_number</a:t>
            </a:r>
            <a:endParaRPr lang="en-IN" sz="20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BBDF83B-5BAD-10F0-C47E-39B6BEBD6227}"/>
              </a:ext>
            </a:extLst>
          </p:cNvPr>
          <p:cNvSpPr/>
          <p:nvPr/>
        </p:nvSpPr>
        <p:spPr>
          <a:xfrm>
            <a:off x="10243255" y="7100072"/>
            <a:ext cx="1390067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u_ email</a:t>
            </a:r>
            <a:endParaRPr lang="en-IN" sz="20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C4D901E-1AA8-9100-72C9-95CE423F1782}"/>
              </a:ext>
            </a:extLst>
          </p:cNvPr>
          <p:cNvSpPr/>
          <p:nvPr/>
        </p:nvSpPr>
        <p:spPr>
          <a:xfrm>
            <a:off x="276679" y="5737036"/>
            <a:ext cx="2939275" cy="6463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purchase_history</a:t>
            </a:r>
            <a:endParaRPr lang="en-IN" sz="24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AFB6104-E38A-AB4D-C56E-B1C7C0BAF5AB}"/>
              </a:ext>
            </a:extLst>
          </p:cNvPr>
          <p:cNvCxnSpPr>
            <a:cxnSpLocks/>
          </p:cNvCxnSpPr>
          <p:nvPr/>
        </p:nvCxnSpPr>
        <p:spPr>
          <a:xfrm>
            <a:off x="2166919" y="1906937"/>
            <a:ext cx="455498" cy="14181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86AA84D-E5E4-7757-9E13-3FA5939CD221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5191921" y="4112629"/>
            <a:ext cx="317694" cy="8293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Diamond 131">
            <a:extLst>
              <a:ext uri="{FF2B5EF4-FFF2-40B4-BE49-F238E27FC236}">
                <a16:creationId xmlns:a16="http://schemas.microsoft.com/office/drawing/2014/main" id="{0CFAA714-0A8C-762D-7C00-FC657D72F3D2}"/>
              </a:ext>
            </a:extLst>
          </p:cNvPr>
          <p:cNvSpPr/>
          <p:nvPr/>
        </p:nvSpPr>
        <p:spPr>
          <a:xfrm>
            <a:off x="5509615" y="4294311"/>
            <a:ext cx="1577572" cy="129524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buy</a:t>
            </a:r>
            <a:endParaRPr lang="en-IN" sz="2400" b="1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239C863-8D23-2AC4-FC4A-B2063499FDCF}"/>
              </a:ext>
            </a:extLst>
          </p:cNvPr>
          <p:cNvCxnSpPr>
            <a:cxnSpLocks/>
          </p:cNvCxnSpPr>
          <p:nvPr/>
        </p:nvCxnSpPr>
        <p:spPr>
          <a:xfrm>
            <a:off x="8199417" y="6267810"/>
            <a:ext cx="2924512" cy="54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182B5DD-3813-1331-F3E4-9CDF509FF6FF}"/>
              </a:ext>
            </a:extLst>
          </p:cNvPr>
          <p:cNvCxnSpPr/>
          <p:nvPr/>
        </p:nvCxnSpPr>
        <p:spPr>
          <a:xfrm flipV="1">
            <a:off x="2304049" y="5170710"/>
            <a:ext cx="811361" cy="5663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E42E814-13D9-38DF-D8DC-EBFA997D4A73}"/>
              </a:ext>
            </a:extLst>
          </p:cNvPr>
          <p:cNvCxnSpPr/>
          <p:nvPr/>
        </p:nvCxnSpPr>
        <p:spPr>
          <a:xfrm flipV="1">
            <a:off x="3215954" y="5633161"/>
            <a:ext cx="544162" cy="28485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8D1B2A1-4934-6845-447E-57020616DB17}"/>
              </a:ext>
            </a:extLst>
          </p:cNvPr>
          <p:cNvCxnSpPr>
            <a:cxnSpLocks/>
          </p:cNvCxnSpPr>
          <p:nvPr/>
        </p:nvCxnSpPr>
        <p:spPr>
          <a:xfrm>
            <a:off x="2573992" y="6383367"/>
            <a:ext cx="930147" cy="6892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39AAC0B-CC67-D0A1-7805-465F402586B9}"/>
              </a:ext>
            </a:extLst>
          </p:cNvPr>
          <p:cNvCxnSpPr/>
          <p:nvPr/>
        </p:nvCxnSpPr>
        <p:spPr>
          <a:xfrm>
            <a:off x="1481085" y="6439673"/>
            <a:ext cx="149705" cy="10293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8ED07CC-BFD6-06EA-D232-744ECF7DF41B}"/>
              </a:ext>
            </a:extLst>
          </p:cNvPr>
          <p:cNvCxnSpPr/>
          <p:nvPr/>
        </p:nvCxnSpPr>
        <p:spPr>
          <a:xfrm flipH="1" flipV="1">
            <a:off x="463406" y="5170710"/>
            <a:ext cx="304559" cy="5663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2BC2435-6114-6866-298F-29D93F5587FB}"/>
              </a:ext>
            </a:extLst>
          </p:cNvPr>
          <p:cNvCxnSpPr>
            <a:cxnSpLocks/>
          </p:cNvCxnSpPr>
          <p:nvPr/>
        </p:nvCxnSpPr>
        <p:spPr>
          <a:xfrm>
            <a:off x="417390" y="6373075"/>
            <a:ext cx="209060" cy="108566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E3E9B444-F6A5-CCA8-86C1-67E1477C9916}"/>
              </a:ext>
            </a:extLst>
          </p:cNvPr>
          <p:cNvSpPr/>
          <p:nvPr/>
        </p:nvSpPr>
        <p:spPr>
          <a:xfrm>
            <a:off x="58210" y="4790792"/>
            <a:ext cx="810392" cy="5663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/>
              <a:t>pid</a:t>
            </a:r>
            <a:endParaRPr lang="en-IN" sz="2000" u="sng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D1D381D-ABA3-EFF8-0619-F9D07DDA69AC}"/>
              </a:ext>
            </a:extLst>
          </p:cNvPr>
          <p:cNvSpPr/>
          <p:nvPr/>
        </p:nvSpPr>
        <p:spPr>
          <a:xfrm>
            <a:off x="2283115" y="4423149"/>
            <a:ext cx="2002112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user_name</a:t>
            </a:r>
            <a:endParaRPr lang="en-IN" sz="2000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B309ED88-A358-6D0D-6499-81E3F858A999}"/>
              </a:ext>
            </a:extLst>
          </p:cNvPr>
          <p:cNvSpPr/>
          <p:nvPr/>
        </p:nvSpPr>
        <p:spPr>
          <a:xfrm>
            <a:off x="3196712" y="5203842"/>
            <a:ext cx="2063080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medicine_id</a:t>
            </a:r>
            <a:endParaRPr lang="en-IN" sz="2000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95A833E-36B5-BF50-1D94-D4E1FBFE76F6}"/>
              </a:ext>
            </a:extLst>
          </p:cNvPr>
          <p:cNvSpPr/>
          <p:nvPr/>
        </p:nvSpPr>
        <p:spPr>
          <a:xfrm>
            <a:off x="-38504" y="6977790"/>
            <a:ext cx="1497813" cy="57111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quantity</a:t>
            </a:r>
            <a:endParaRPr lang="en-IN" sz="20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7AFDB0D-FAF6-3793-4AA0-3E43FE518DEE}"/>
              </a:ext>
            </a:extLst>
          </p:cNvPr>
          <p:cNvSpPr/>
          <p:nvPr/>
        </p:nvSpPr>
        <p:spPr>
          <a:xfrm>
            <a:off x="932865" y="7391241"/>
            <a:ext cx="264750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total_payment</a:t>
            </a:r>
            <a:endParaRPr lang="en-IN" sz="2000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FF7F841-1734-5C78-E361-0DB80FA8C640}"/>
              </a:ext>
            </a:extLst>
          </p:cNvPr>
          <p:cNvSpPr/>
          <p:nvPr/>
        </p:nvSpPr>
        <p:spPr>
          <a:xfrm>
            <a:off x="3215954" y="6784402"/>
            <a:ext cx="2647506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purchase_date</a:t>
            </a:r>
            <a:endParaRPr lang="en-IN" sz="20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C7C6AB3-5573-2A32-116E-17B646B9A2EF}"/>
              </a:ext>
            </a:extLst>
          </p:cNvPr>
          <p:cNvSpPr txBox="1"/>
          <p:nvPr/>
        </p:nvSpPr>
        <p:spPr>
          <a:xfrm>
            <a:off x="1225729" y="1956937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5D50E70-8556-B8CB-A8B5-F8C028A7F547}"/>
              </a:ext>
            </a:extLst>
          </p:cNvPr>
          <p:cNvSpPr txBox="1"/>
          <p:nvPr/>
        </p:nvSpPr>
        <p:spPr>
          <a:xfrm>
            <a:off x="8913300" y="5912677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F547C61-197A-DF93-9340-B59F8D035D47}"/>
              </a:ext>
            </a:extLst>
          </p:cNvPr>
          <p:cNvSpPr txBox="1"/>
          <p:nvPr/>
        </p:nvSpPr>
        <p:spPr>
          <a:xfrm>
            <a:off x="3382628" y="1115572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31D1DE-2251-D466-1807-D0A5EEFC25BA}"/>
              </a:ext>
            </a:extLst>
          </p:cNvPr>
          <p:cNvSpPr txBox="1"/>
          <p:nvPr/>
        </p:nvSpPr>
        <p:spPr>
          <a:xfrm>
            <a:off x="9281949" y="1094830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C7424-4C82-8D07-A9CE-736B4E0756C4}"/>
              </a:ext>
            </a:extLst>
          </p:cNvPr>
          <p:cNvSpPr/>
          <p:nvPr/>
        </p:nvSpPr>
        <p:spPr>
          <a:xfrm>
            <a:off x="446050" y="1242922"/>
            <a:ext cx="2939275" cy="6463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medicines</a:t>
            </a:r>
            <a:endParaRPr lang="en-IN" b="1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9B065E2-B12C-857D-8EDD-33D104F429A0}"/>
              </a:ext>
            </a:extLst>
          </p:cNvPr>
          <p:cNvSpPr/>
          <p:nvPr/>
        </p:nvSpPr>
        <p:spPr>
          <a:xfrm>
            <a:off x="10707681" y="2842361"/>
            <a:ext cx="2851724" cy="8189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sphone_number</a:t>
            </a:r>
            <a:endParaRPr lang="en-IN" sz="20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689EA5-19D7-A0AE-0DD3-05B660208B59}"/>
              </a:ext>
            </a:extLst>
          </p:cNvPr>
          <p:cNvSpPr/>
          <p:nvPr/>
        </p:nvSpPr>
        <p:spPr>
          <a:xfrm>
            <a:off x="11068901" y="5852402"/>
            <a:ext cx="2525642" cy="6463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user</a:t>
            </a:r>
            <a:endParaRPr lang="en-IN" sz="24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BE263E-42DB-EEFC-A207-747679192049}"/>
              </a:ext>
            </a:extLst>
          </p:cNvPr>
          <p:cNvSpPr/>
          <p:nvPr/>
        </p:nvSpPr>
        <p:spPr>
          <a:xfrm>
            <a:off x="9665821" y="1130592"/>
            <a:ext cx="2939275" cy="6463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seller</a:t>
            </a:r>
            <a:endParaRPr lang="en-IN" sz="24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7CDD2D-C6B0-F653-B954-7C83080F78C3}"/>
              </a:ext>
            </a:extLst>
          </p:cNvPr>
          <p:cNvCxnSpPr>
            <a:cxnSpLocks/>
            <a:stCxn id="127" idx="3"/>
            <a:endCxn id="43" idx="1"/>
          </p:cNvCxnSpPr>
          <p:nvPr/>
        </p:nvCxnSpPr>
        <p:spPr>
          <a:xfrm>
            <a:off x="3215954" y="6060202"/>
            <a:ext cx="2858481" cy="762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81B09F-E3C4-723F-E040-39A42205A2D3}"/>
              </a:ext>
            </a:extLst>
          </p:cNvPr>
          <p:cNvCxnSpPr>
            <a:cxnSpLocks/>
          </p:cNvCxnSpPr>
          <p:nvPr/>
        </p:nvCxnSpPr>
        <p:spPr>
          <a:xfrm flipV="1">
            <a:off x="7672039" y="6479035"/>
            <a:ext cx="3336757" cy="3520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FD4719AE-12C5-778D-7E70-8147D02F0193}"/>
              </a:ext>
            </a:extLst>
          </p:cNvPr>
          <p:cNvSpPr/>
          <p:nvPr/>
        </p:nvSpPr>
        <p:spPr>
          <a:xfrm>
            <a:off x="6074435" y="6175568"/>
            <a:ext cx="1577572" cy="129524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sign</a:t>
            </a:r>
          </a:p>
          <a:p>
            <a:pPr algn="ctr"/>
            <a:r>
              <a:rPr lang="en-US" sz="2400" b="1" dirty="0"/>
              <a:t>up</a:t>
            </a:r>
            <a:endParaRPr lang="en-IN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C18CC1-0613-AFE2-8F10-9D59B2F9238F}"/>
              </a:ext>
            </a:extLst>
          </p:cNvPr>
          <p:cNvSpPr txBox="1"/>
          <p:nvPr/>
        </p:nvSpPr>
        <p:spPr>
          <a:xfrm>
            <a:off x="3181191" y="6051974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33CCE9-1159-7A6D-DEA9-05BB98A49981}"/>
              </a:ext>
            </a:extLst>
          </p:cNvPr>
          <p:cNvSpPr txBox="1"/>
          <p:nvPr/>
        </p:nvSpPr>
        <p:spPr>
          <a:xfrm>
            <a:off x="10604214" y="6450626"/>
            <a:ext cx="4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0E5E24-26E9-5B33-ED4D-0C70B4AF6043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7087187" y="4941932"/>
            <a:ext cx="1133548" cy="13262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BA6BC0-1083-A7C4-D631-2B2255BA67C4}"/>
              </a:ext>
            </a:extLst>
          </p:cNvPr>
          <p:cNvCxnSpPr>
            <a:cxnSpLocks/>
          </p:cNvCxnSpPr>
          <p:nvPr/>
        </p:nvCxnSpPr>
        <p:spPr>
          <a:xfrm>
            <a:off x="2630444" y="3317107"/>
            <a:ext cx="2585325" cy="7955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8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File Handling in Java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11850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File Class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185029" y="4421743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Basic operations: create, delete, and rename files.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479613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FileWriter Class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5479613" y="4421743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Writing data with append mode and character encoding in creating a bill for customer.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774198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Cases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9774198" y="4421743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Save transaction receipts in txt file format, product inventories, and system logs. Generate and store reports.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53877-C5A6-C199-E2CF-595674243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98" y="2578298"/>
            <a:ext cx="4916805" cy="30730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4000" y="1011317"/>
            <a:ext cx="7548801" cy="1424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JDBC (</a:t>
            </a:r>
            <a:r>
              <a:rPr lang="en-US" sz="440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Java</a:t>
            </a:r>
            <a:r>
              <a:rPr lang="en-US" sz="4486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 Database Connectivity)</a:t>
            </a:r>
            <a:endParaRPr lang="en-US" sz="4486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2"/>
          <p:cNvSpPr/>
          <p:nvPr/>
        </p:nvSpPr>
        <p:spPr>
          <a:xfrm>
            <a:off x="6284000" y="2777371"/>
            <a:ext cx="7548801" cy="1328380"/>
          </a:xfrm>
          <a:prstGeom prst="roundRect">
            <a:avLst>
              <a:gd name="adj" fmla="val 72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9505" y="3012877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Overview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519505" y="3505676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Facilitates interaction between Java applications and relational databases.</a:t>
            </a:r>
            <a:endParaRPr lang="en-US" dirty="0"/>
          </a:p>
        </p:txBody>
      </p:sp>
      <p:sp>
        <p:nvSpPr>
          <p:cNvPr id="10" name="Shape 5"/>
          <p:cNvSpPr/>
          <p:nvPr/>
        </p:nvSpPr>
        <p:spPr>
          <a:xfrm>
            <a:off x="6284000" y="4333637"/>
            <a:ext cx="7548801" cy="1328380"/>
          </a:xfrm>
          <a:prstGeom prst="roundRect">
            <a:avLst>
              <a:gd name="adj" fmla="val 72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19505" y="4569143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Key Components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6430294" y="4884293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DriverManager, Connection, Statement, PreparedStatment, CallableStatement</a:t>
            </a:r>
          </a:p>
          <a:p>
            <a:pPr marL="0" indent="0">
              <a:lnSpc>
                <a:spcPts val="2871"/>
              </a:lnSpc>
              <a:buNone/>
            </a:pPr>
            <a:r>
              <a:rPr lang="en-US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and ResultSet.</a:t>
            </a:r>
            <a:endParaRPr lang="en-US" dirty="0"/>
          </a:p>
        </p:txBody>
      </p:sp>
      <p:sp>
        <p:nvSpPr>
          <p:cNvPr id="13" name="Shape 8"/>
          <p:cNvSpPr/>
          <p:nvPr/>
        </p:nvSpPr>
        <p:spPr>
          <a:xfrm>
            <a:off x="6284000" y="5889903"/>
            <a:ext cx="7548801" cy="1328380"/>
          </a:xfrm>
          <a:prstGeom prst="roundRect">
            <a:avLst>
              <a:gd name="adj" fmla="val 72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9505" y="61254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Cases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519505" y="6618208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Query stock levels, manage prescriptions, and update inventory records.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DBE4B7-6C2D-6598-74D2-87467BC5E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56" y="1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757488"/>
            <a:ext cx="4869061" cy="27145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818799"/>
            <a:ext cx="651914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Data </a:t>
            </a:r>
            <a:r>
              <a:rPr lang="en-US" sz="480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Structures</a:t>
            </a:r>
            <a:r>
              <a:rPr lang="en-US" sz="486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 Overview</a:t>
            </a:r>
            <a:endParaRPr lang="en-US" sz="486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2"/>
          <p:cNvSpPr/>
          <p:nvPr/>
        </p:nvSpPr>
        <p:spPr>
          <a:xfrm>
            <a:off x="63504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42961" y="3330773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4"/>
          <p:cNvSpPr/>
          <p:nvPr/>
        </p:nvSpPr>
        <p:spPr>
          <a:xfrm>
            <a:off x="7152680" y="323826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Purpose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7152680" y="377213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Efficiently manage and manipulate data in various formats to enhance performance and data access.</a:t>
            </a:r>
            <a:endParaRPr lang="en-US" sz="2000" dirty="0"/>
          </a:p>
        </p:txBody>
      </p:sp>
      <p:sp>
        <p:nvSpPr>
          <p:cNvPr id="11" name="Shape 6"/>
          <p:cNvSpPr/>
          <p:nvPr/>
        </p:nvSpPr>
        <p:spPr>
          <a:xfrm>
            <a:off x="63504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24030" y="5179219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8"/>
          <p:cNvSpPr/>
          <p:nvPr/>
        </p:nvSpPr>
        <p:spPr>
          <a:xfrm>
            <a:off x="7152680" y="508670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Key Data Structures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7152680" y="562058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Lists, HashMap, Map, Stack, Linked List.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BD0C3-C7C8-7818-44CC-E18EB2C8C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92" y="50756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b="1" dirty="0">
                <a:solidFill>
                  <a:srgbClr val="F5F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r" pitchFamily="34" charset="0"/>
                <a:ea typeface="Asar" pitchFamily="34" charset="-122"/>
                <a:cs typeface="Asar" pitchFamily="34" charset="-120"/>
              </a:rPr>
              <a:t>Lists</a:t>
            </a:r>
            <a:endParaRPr lang="en-US" sz="486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11850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ArrayList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185029" y="4421743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Resizable array implementation with fast random access and retrive the data from all users.</a:t>
            </a:r>
          </a:p>
        </p:txBody>
      </p:sp>
      <p:sp>
        <p:nvSpPr>
          <p:cNvPr id="7" name="Text 4"/>
          <p:cNvSpPr/>
          <p:nvPr/>
        </p:nvSpPr>
        <p:spPr>
          <a:xfrm>
            <a:off x="5479613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LinkedList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5479613" y="4421743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linked list with efficient insertions and deletions and use in Payment Section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774198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80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Cases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9774198" y="4421743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Manage dynamic lists of products, inventory levels, and customer data.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6B4BA-DEB8-5DC4-31C8-CCE6C1BF9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5" y="0"/>
            <a:ext cx="3523785" cy="85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760</Words>
  <Application>Microsoft Office PowerPoint</Application>
  <PresentationFormat>Custom</PresentationFormat>
  <Paragraphs>160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__Inter_36bd41</vt:lpstr>
      <vt:lpstr>Agency FB</vt:lpstr>
      <vt:lpstr>Arial</vt:lpstr>
      <vt:lpstr>Asar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 kamleshbhai</cp:lastModifiedBy>
  <cp:revision>117</cp:revision>
  <dcterms:created xsi:type="dcterms:W3CDTF">2024-08-20T16:58:27Z</dcterms:created>
  <dcterms:modified xsi:type="dcterms:W3CDTF">2024-08-30T17:31:50Z</dcterms:modified>
</cp:coreProperties>
</file>